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2"/>
  </p:notesMasterIdLst>
  <p:sldIdLst>
    <p:sldId id="263" r:id="rId2"/>
    <p:sldId id="266" r:id="rId3"/>
    <p:sldId id="256" r:id="rId4"/>
    <p:sldId id="257" r:id="rId5"/>
    <p:sldId id="258" r:id="rId6"/>
    <p:sldId id="261" r:id="rId7"/>
    <p:sldId id="264" r:id="rId8"/>
    <p:sldId id="269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8BB2"/>
    <a:srgbClr val="DB3B4C"/>
    <a:srgbClr val="7AC6FF"/>
    <a:srgbClr val="6DB2E7"/>
    <a:srgbClr val="F5F5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75850"/>
  </p:normalViewPr>
  <p:slideViewPr>
    <p:cSldViewPr snapToGrid="0" snapToObjects="1">
      <p:cViewPr>
        <p:scale>
          <a:sx n="68" d="100"/>
          <a:sy n="68" d="100"/>
        </p:scale>
        <p:origin x="1080" y="560"/>
      </p:cViewPr>
      <p:guideLst/>
    </p:cSldViewPr>
  </p:slideViewPr>
  <p:outlineViewPr>
    <p:cViewPr>
      <p:scale>
        <a:sx n="60" d="100"/>
        <a:sy n="60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5" Type="http://schemas.openxmlformats.org/officeDocument/2006/relationships/slide" Target="slides/slide5.xml"/><Relationship Id="rId4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FEB96-715D-4D41-8278-E8298E7799A7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4EA4E-AAF6-7846-8196-A376831C2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67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13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problem we identified through the Q and A with ross was that the site was attracting a lot of 1 time visits – he suspected that the users felt the experience was not personalized and unique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8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had several ideas on how to combat this – this included having live updates about other users interactions with articles example here is on this article 5 other users are currently reading the same piece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16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thought was including an “exit survey” of sorts – this was just a simple yes or no question asking if the article helped with the users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95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 lead on from the exit survey we also wanted to try increases the amount of interaction each person had with the mix – by adding in a recommended article based on previous searches using cookies to keep the user browsing</a:t>
            </a:r>
          </a:p>
          <a:p>
            <a:endParaRPr lang="en-US" dirty="0"/>
          </a:p>
          <a:p>
            <a:r>
              <a:rPr lang="en-US" dirty="0"/>
              <a:t>Gather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68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4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we decided to implement was creating a chat bot to find out more about the user from when they first enter the site – it asks the person about how they are feeling and what their issue is. This leads to a messaging box between the chat bot and user which in turn leads to the bot recommending other services found through the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7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an addition to this chat bot there is also now a functionality which matches users with similar problems and allows them to connect if they wish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73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4EA4E-AAF6-7846-8196-A376831C2D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14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64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8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60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53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28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86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1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75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52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3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6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91C2884-F3AC-F144-9C08-7986D6DC0B39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11888B3-7973-8E4C-B36D-B273A2A05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9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hyperlink" Target="https://www.themix.org.uk/get-support/speak-to-our-advisor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tel:08088084994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hyperlink" Target="https://www.themix.org.uk/get-support/speak-to-our-team/crisis-messenge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EA480D0-1CDA-450E-B62A-17E6A8D1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74AED-60C6-2A45-BBFD-330FC1879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</p:spPr>
        <p:txBody>
          <a:bodyPr>
            <a:normAutofit/>
          </a:bodyPr>
          <a:lstStyle/>
          <a:p>
            <a:r>
              <a:rPr lang="en-US" sz="3200" dirty="0"/>
              <a:t>Team 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F3E387-3C98-F346-965D-E5C57489E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536125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E6D1E-3E81-2547-B65F-32944FE83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693" y="640078"/>
            <a:ext cx="6602614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46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11BA-FAED-7E42-9C04-B39216F5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for User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6E0E7-7D46-9C42-9F44-2DBBAD6BA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20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B469-499F-204D-A851-20B94EAE9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5670D-AADB-714E-B389-37CB1332B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Traffic through site mainly </a:t>
            </a:r>
            <a:r>
              <a:rPr lang="en-US" sz="4400" b="1" dirty="0">
                <a:solidFill>
                  <a:srgbClr val="DB3B4C"/>
                </a:solidFill>
              </a:rPr>
              <a:t>one</a:t>
            </a:r>
            <a:r>
              <a:rPr lang="en-US" sz="3200" dirty="0"/>
              <a:t> time clicks</a:t>
            </a:r>
          </a:p>
          <a:p>
            <a:pPr marL="0" indent="0" algn="ctr">
              <a:buNone/>
            </a:pPr>
            <a:r>
              <a:rPr lang="en-US" sz="3200" dirty="0"/>
              <a:t>Not a </a:t>
            </a:r>
            <a:r>
              <a:rPr lang="en-US" sz="4400" b="1" dirty="0">
                <a:solidFill>
                  <a:srgbClr val="DB3B4C"/>
                </a:solidFill>
              </a:rPr>
              <a:t>personalized</a:t>
            </a:r>
            <a:r>
              <a:rPr lang="en-US" sz="3200" dirty="0"/>
              <a:t> enough service</a:t>
            </a:r>
          </a:p>
          <a:p>
            <a:pPr marL="0" indent="0" algn="ctr">
              <a:buNone/>
            </a:pPr>
            <a:r>
              <a:rPr lang="en-US" sz="3200" dirty="0"/>
              <a:t>Needs </a:t>
            </a:r>
            <a:r>
              <a:rPr lang="en-US" sz="4800" b="1" dirty="0">
                <a:solidFill>
                  <a:srgbClr val="DB3B4C"/>
                </a:solidFill>
              </a:rPr>
              <a:t>enhancement</a:t>
            </a:r>
            <a:endParaRPr lang="en-US" sz="3200" b="1" dirty="0">
              <a:solidFill>
                <a:srgbClr val="DB3B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48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3F77755C-27C2-AC48-89EA-6BB30C9E6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3" t="20605" b="7534"/>
          <a:stretch/>
        </p:blipFill>
        <p:spPr>
          <a:xfrm>
            <a:off x="981693" y="807378"/>
            <a:ext cx="10228613" cy="492825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8461D9B-6795-1F46-9857-390E51E3CA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2D64E3-AE67-6546-9EF3-F34B986311D3}"/>
              </a:ext>
            </a:extLst>
          </p:cNvPr>
          <p:cNvGrpSpPr/>
          <p:nvPr/>
        </p:nvGrpSpPr>
        <p:grpSpPr>
          <a:xfrm>
            <a:off x="5159730" y="3188471"/>
            <a:ext cx="1231396" cy="517507"/>
            <a:chOff x="5140509" y="2866646"/>
            <a:chExt cx="1720700" cy="844604"/>
          </a:xfrm>
        </p:grpSpPr>
        <p:sp>
          <p:nvSpPr>
            <p:cNvPr id="10" name="Rectangular Callout 9">
              <a:extLst>
                <a:ext uri="{FF2B5EF4-FFF2-40B4-BE49-F238E27FC236}">
                  <a16:creationId xmlns:a16="http://schemas.microsoft.com/office/drawing/2014/main" id="{BBC67665-6B3D-5143-96E6-5F586FFEC423}"/>
                </a:ext>
              </a:extLst>
            </p:cNvPr>
            <p:cNvSpPr/>
            <p:nvPr/>
          </p:nvSpPr>
          <p:spPr>
            <a:xfrm>
              <a:off x="5208109" y="2866646"/>
              <a:ext cx="1582305" cy="830997"/>
            </a:xfrm>
            <a:prstGeom prst="wedgeRectCallout">
              <a:avLst>
                <a:gd name="adj1" fmla="val -21838"/>
                <a:gd name="adj2" fmla="val 86421"/>
              </a:avLst>
            </a:prstGeom>
            <a:solidFill>
              <a:srgbClr val="DB3B4C">
                <a:alpha val="61000"/>
              </a:srgbClr>
            </a:solidFill>
            <a:ln w="28575">
              <a:solidFill>
                <a:srgbClr val="DB3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A6A68C-7639-0641-8873-E3F4C516E49F}"/>
                </a:ext>
              </a:extLst>
            </p:cNvPr>
            <p:cNvSpPr txBox="1"/>
            <p:nvPr/>
          </p:nvSpPr>
          <p:spPr>
            <a:xfrm>
              <a:off x="5140509" y="2882438"/>
              <a:ext cx="1720700" cy="828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 other people viewed this article in the last hour.</a:t>
              </a:r>
              <a:r>
                <a:rPr lang="en-US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239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3CC7658A-8B84-854F-AC19-559E7B99D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B4B13E12-F412-554E-8875-71B6BE77F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5" name="Content Placeholder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E9ABA4D0-3A7B-C64C-BB95-7225430EAB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" t="16799" r="2961" b="2737"/>
          <a:stretch/>
        </p:blipFill>
        <p:spPr>
          <a:xfrm>
            <a:off x="838200" y="533400"/>
            <a:ext cx="10885166" cy="5459759"/>
          </a:xfrm>
          <a:prstGeom prst="rect">
            <a:avLst/>
          </a:prstGeom>
        </p:spPr>
      </p:pic>
      <p:pic>
        <p:nvPicPr>
          <p:cNvPr id="36" name="Content Placeholder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C8BCA501-26A1-CB45-B607-A6B299483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4" t="72808" r="48419" b="7656"/>
          <a:stretch/>
        </p:blipFill>
        <p:spPr>
          <a:xfrm>
            <a:off x="5643563" y="3263280"/>
            <a:ext cx="4366199" cy="13255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DB3B4C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68C88B-533D-5946-972A-FC70854D040A}"/>
              </a:ext>
            </a:extLst>
          </p:cNvPr>
          <p:cNvCxnSpPr/>
          <p:nvPr/>
        </p:nvCxnSpPr>
        <p:spPr>
          <a:xfrm flipV="1">
            <a:off x="3847605" y="4441371"/>
            <a:ext cx="1745673" cy="522515"/>
          </a:xfrm>
          <a:prstGeom prst="straightConnector1">
            <a:avLst/>
          </a:prstGeom>
          <a:ln w="57150">
            <a:solidFill>
              <a:srgbClr val="DB3B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CC2BBD4-B8B3-1F45-B22D-F9DEFE3C5957}"/>
              </a:ext>
            </a:extLst>
          </p:cNvPr>
          <p:cNvSpPr txBox="1"/>
          <p:nvPr/>
        </p:nvSpPr>
        <p:spPr>
          <a:xfrm>
            <a:off x="2555174" y="5070834"/>
            <a:ext cx="2584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Was this article helpful?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83D0F3-4AC5-3943-A76C-671B3180DB2E}"/>
              </a:ext>
            </a:extLst>
          </p:cNvPr>
          <p:cNvSpPr txBox="1"/>
          <p:nvPr/>
        </p:nvSpPr>
        <p:spPr>
          <a:xfrm>
            <a:off x="6096000" y="4003695"/>
            <a:ext cx="258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Was this article helpful?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88669C-2DA6-5F47-B385-7993BF3A6810}"/>
              </a:ext>
            </a:extLst>
          </p:cNvPr>
          <p:cNvGrpSpPr/>
          <p:nvPr/>
        </p:nvGrpSpPr>
        <p:grpSpPr>
          <a:xfrm>
            <a:off x="3906213" y="5070243"/>
            <a:ext cx="855403" cy="260787"/>
            <a:chOff x="3906213" y="5070243"/>
            <a:chExt cx="855403" cy="26078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0FC90F-E269-4342-A801-BB047EFA5998}"/>
                </a:ext>
              </a:extLst>
            </p:cNvPr>
            <p:cNvSpPr txBox="1"/>
            <p:nvPr/>
          </p:nvSpPr>
          <p:spPr>
            <a:xfrm>
              <a:off x="3906213" y="5070243"/>
              <a:ext cx="40687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Yes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584F38F-1FDB-A64E-82DD-6D8EB339A138}"/>
                </a:ext>
              </a:extLst>
            </p:cNvPr>
            <p:cNvSpPr txBox="1"/>
            <p:nvPr/>
          </p:nvSpPr>
          <p:spPr>
            <a:xfrm>
              <a:off x="4306726" y="5077114"/>
              <a:ext cx="3738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31B6412-3AF7-3F47-8194-7ED335181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22983" y="5132161"/>
              <a:ext cx="133547" cy="13996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95E0E1C-BAF9-1649-95C7-9A7C4F678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611820" y="5137254"/>
              <a:ext cx="149796" cy="1569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B9D067C-682B-CA42-B7D6-8A5BC34D2BCF}"/>
              </a:ext>
            </a:extLst>
          </p:cNvPr>
          <p:cNvGrpSpPr/>
          <p:nvPr/>
        </p:nvGrpSpPr>
        <p:grpSpPr>
          <a:xfrm>
            <a:off x="7638627" y="4003104"/>
            <a:ext cx="872821" cy="283870"/>
            <a:chOff x="7638627" y="4003104"/>
            <a:chExt cx="872821" cy="28387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898FA6-BCDF-064C-B80E-75A508C95E29}"/>
                </a:ext>
              </a:extLst>
            </p:cNvPr>
            <p:cNvSpPr txBox="1"/>
            <p:nvPr/>
          </p:nvSpPr>
          <p:spPr>
            <a:xfrm>
              <a:off x="7638627" y="4003104"/>
              <a:ext cx="4068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Yes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30360E8-E73A-5A4D-908C-B5F50A21EA5E}"/>
                </a:ext>
              </a:extLst>
            </p:cNvPr>
            <p:cNvSpPr txBox="1"/>
            <p:nvPr/>
          </p:nvSpPr>
          <p:spPr>
            <a:xfrm>
              <a:off x="8047850" y="4009975"/>
              <a:ext cx="4068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3398D6A-E98A-6E46-A6E7-5A173C291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64106" y="4065022"/>
              <a:ext cx="133547" cy="13996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BD31358-648C-BE4D-B8B2-B4F04DD9B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8361652" y="4070115"/>
              <a:ext cx="149796" cy="156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205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876D-2DB6-C049-96C8-C43DBF40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C9B34-C11F-C74E-B503-990542C5C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077A5A22-4338-8D43-A4E7-354DD9AFA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" t="16799" r="2961" b="2737"/>
          <a:stretch/>
        </p:blipFill>
        <p:spPr>
          <a:xfrm>
            <a:off x="838200" y="533400"/>
            <a:ext cx="10885166" cy="545975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6A4BF5-FD50-A840-9BA0-9F5D55F67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0" y="1158355"/>
            <a:ext cx="2413710" cy="4445550"/>
          </a:xfrm>
          <a:prstGeom prst="rect">
            <a:avLst/>
          </a:prstGeom>
          <a:ln w="57150">
            <a:solidFill>
              <a:srgbClr val="DB3B4C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39079E-4609-CE48-847A-3C607EBC5361}"/>
              </a:ext>
            </a:extLst>
          </p:cNvPr>
          <p:cNvSpPr/>
          <p:nvPr/>
        </p:nvSpPr>
        <p:spPr>
          <a:xfrm>
            <a:off x="8449733" y="1178675"/>
            <a:ext cx="1473200" cy="287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2882F3-31F2-9B4E-983D-C96BAF07AF60}"/>
              </a:ext>
            </a:extLst>
          </p:cNvPr>
          <p:cNvGrpSpPr/>
          <p:nvPr/>
        </p:nvGrpSpPr>
        <p:grpSpPr>
          <a:xfrm>
            <a:off x="7690837" y="1212351"/>
            <a:ext cx="1938391" cy="350941"/>
            <a:chOff x="7690837" y="1212351"/>
            <a:chExt cx="1938391" cy="3509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B26975-9830-8143-A855-0F75FA124FD4}"/>
                </a:ext>
              </a:extLst>
            </p:cNvPr>
            <p:cNvSpPr/>
            <p:nvPr/>
          </p:nvSpPr>
          <p:spPr>
            <a:xfrm>
              <a:off x="7722742" y="1212351"/>
              <a:ext cx="1695236" cy="254191"/>
            </a:xfrm>
            <a:prstGeom prst="rect">
              <a:avLst/>
            </a:prstGeom>
            <a:solidFill>
              <a:srgbClr val="F5F5F9"/>
            </a:solidFill>
            <a:ln>
              <a:solidFill>
                <a:srgbClr val="F5F5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BD827D-9AF1-E743-BD7A-FA1D443CFCE1}"/>
                </a:ext>
              </a:extLst>
            </p:cNvPr>
            <p:cNvSpPr txBox="1"/>
            <p:nvPr/>
          </p:nvSpPr>
          <p:spPr>
            <a:xfrm>
              <a:off x="7690837" y="1224738"/>
              <a:ext cx="19383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Recommended articles based on your previous searches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AE2A79A-3510-D04A-ABCF-83256E02F0D7}"/>
              </a:ext>
            </a:extLst>
          </p:cNvPr>
          <p:cNvSpPr txBox="1"/>
          <p:nvPr/>
        </p:nvSpPr>
        <p:spPr>
          <a:xfrm>
            <a:off x="2555174" y="5070834"/>
            <a:ext cx="25848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Was this article helpful?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218EFE-1196-DE46-ADC2-1F882BFF4326}"/>
              </a:ext>
            </a:extLst>
          </p:cNvPr>
          <p:cNvGrpSpPr/>
          <p:nvPr/>
        </p:nvGrpSpPr>
        <p:grpSpPr>
          <a:xfrm>
            <a:off x="3906213" y="5070243"/>
            <a:ext cx="855403" cy="261610"/>
            <a:chOff x="3906213" y="5070243"/>
            <a:chExt cx="855403" cy="2616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80746B-ED4A-754F-8B0D-B80ED9013895}"/>
                </a:ext>
              </a:extLst>
            </p:cNvPr>
            <p:cNvSpPr txBox="1"/>
            <p:nvPr/>
          </p:nvSpPr>
          <p:spPr>
            <a:xfrm>
              <a:off x="3906213" y="5070243"/>
              <a:ext cx="4068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3B15CF-6AF0-FF42-8473-4A0E00B50AC5}"/>
                </a:ext>
              </a:extLst>
            </p:cNvPr>
            <p:cNvSpPr txBox="1"/>
            <p:nvPr/>
          </p:nvSpPr>
          <p:spPr>
            <a:xfrm>
              <a:off x="4306273" y="5077114"/>
              <a:ext cx="40687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77F5EBA-073E-3B4D-B54C-66A57EBB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22983" y="5132161"/>
              <a:ext cx="133547" cy="1399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60FB25-4E9F-A846-A45F-D56F4ADF8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611820" y="5137254"/>
              <a:ext cx="149796" cy="156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799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053D9EF8-755C-B044-8E7D-F6C3C8516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94" t="16651" r="2851" b="5508"/>
          <a:stretch/>
        </p:blipFill>
        <p:spPr>
          <a:xfrm>
            <a:off x="644130" y="659567"/>
            <a:ext cx="10903739" cy="5265094"/>
          </a:xfr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F58B57F-27E6-014F-B656-B59C613CCA4A}"/>
              </a:ext>
            </a:extLst>
          </p:cNvPr>
          <p:cNvGrpSpPr/>
          <p:nvPr/>
        </p:nvGrpSpPr>
        <p:grpSpPr>
          <a:xfrm>
            <a:off x="644130" y="1216083"/>
            <a:ext cx="1956204" cy="1379072"/>
            <a:chOff x="644130" y="1216083"/>
            <a:chExt cx="1956204" cy="137907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A61164E-3B99-434A-957D-8DE2B4E34349}"/>
                </a:ext>
              </a:extLst>
            </p:cNvPr>
            <p:cNvGrpSpPr/>
            <p:nvPr/>
          </p:nvGrpSpPr>
          <p:grpSpPr>
            <a:xfrm>
              <a:off x="644130" y="1216083"/>
              <a:ext cx="1956204" cy="1379072"/>
              <a:chOff x="644130" y="1216083"/>
              <a:chExt cx="1956204" cy="137907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9745D92-CEBC-3C4E-BABC-F1318EA6124D}"/>
                  </a:ext>
                </a:extLst>
              </p:cNvPr>
              <p:cNvSpPr/>
              <p:nvPr/>
            </p:nvSpPr>
            <p:spPr>
              <a:xfrm>
                <a:off x="644130" y="1216083"/>
                <a:ext cx="1508351" cy="1379072"/>
              </a:xfrm>
              <a:prstGeom prst="rect">
                <a:avLst/>
              </a:prstGeom>
              <a:solidFill>
                <a:schemeClr val="tx1">
                  <a:alpha val="53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u="sng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26" name="Picture 2" descr="https://cdn.themix.org.uk/uploads/2016/07/Counselling20.png">
                <a:extLst>
                  <a:ext uri="{FF2B5EF4-FFF2-40B4-BE49-F238E27FC236}">
                    <a16:creationId xmlns:a16="http://schemas.microsoft.com/office/drawing/2014/main" id="{957A4F38-F7F1-B14A-9912-D003EDA3F2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494" y="1334316"/>
                <a:ext cx="254000" cy="25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8253B5-845B-1444-9D89-F195EAA5048D}"/>
                  </a:ext>
                </a:extLst>
              </p:cNvPr>
              <p:cNvSpPr txBox="1"/>
              <p:nvPr/>
            </p:nvSpPr>
            <p:spPr>
              <a:xfrm>
                <a:off x="903182" y="1298952"/>
                <a:ext cx="16971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b="1" u="sng" dirty="0">
                    <a:solidFill>
                      <a:schemeClr val="bg1"/>
                    </a:solidFill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0808 808 4994</a:t>
                </a:r>
                <a:endParaRPr lang="en-US" sz="1350" u="sng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</p:txBody>
          </p:sp>
        </p:grpSp>
        <p:pic>
          <p:nvPicPr>
            <p:cNvPr id="1030" name="Picture 6" descr="https://cdn.themix.org.uk/uploads/2016/07/chat20.png">
              <a:extLst>
                <a:ext uri="{FF2B5EF4-FFF2-40B4-BE49-F238E27FC236}">
                  <a16:creationId xmlns:a16="http://schemas.microsoft.com/office/drawing/2014/main" id="{C392D452-E802-C24C-809F-D4869A43F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82" y="1797385"/>
              <a:ext cx="254000" cy="25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7AA800-F686-2B42-9C0A-B36F4E077BE9}"/>
                </a:ext>
              </a:extLst>
            </p:cNvPr>
            <p:cNvSpPr txBox="1"/>
            <p:nvPr/>
          </p:nvSpPr>
          <p:spPr>
            <a:xfrm>
              <a:off x="913814" y="1755134"/>
              <a:ext cx="13389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b="1" u="sng" dirty="0">
                  <a:solidFill>
                    <a:schemeClr val="bg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1-2-1 Chat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  <p:pic>
          <p:nvPicPr>
            <p:cNvPr id="1032" name="Picture 8" descr="https://cdn.themix.org.uk/uploads/2018/06/NEW-ICON.png">
              <a:extLst>
                <a:ext uri="{FF2B5EF4-FFF2-40B4-BE49-F238E27FC236}">
                  <a16:creationId xmlns:a16="http://schemas.microsoft.com/office/drawing/2014/main" id="{0588C195-0ABC-C848-9DE1-587D03ECD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444" y="2229729"/>
              <a:ext cx="254000" cy="25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1946EB-9D4A-1D4B-A9CF-EE82727017EC}"/>
                </a:ext>
              </a:extLst>
            </p:cNvPr>
            <p:cNvSpPr txBox="1"/>
            <p:nvPr/>
          </p:nvSpPr>
          <p:spPr>
            <a:xfrm>
              <a:off x="848266" y="2204784"/>
              <a:ext cx="15083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b="1" u="sng" dirty="0">
                  <a:solidFill>
                    <a:schemeClr val="bg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Crisis Messenger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59DEBF1-6F8E-A64A-A398-B683DBA4A0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4660" y="2841626"/>
            <a:ext cx="2581628" cy="2335759"/>
          </a:xfrm>
          <a:prstGeom prst="rect">
            <a:avLst/>
          </a:prstGeom>
          <a:ln w="38100">
            <a:solidFill>
              <a:srgbClr val="DB3B4C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F655D5-A139-8746-BF7D-501A9BA75E6E}"/>
              </a:ext>
            </a:extLst>
          </p:cNvPr>
          <p:cNvCxnSpPr/>
          <p:nvPr/>
        </p:nvCxnSpPr>
        <p:spPr>
          <a:xfrm>
            <a:off x="2170795" y="2155494"/>
            <a:ext cx="1483865" cy="686132"/>
          </a:xfrm>
          <a:prstGeom prst="straightConnector1">
            <a:avLst/>
          </a:prstGeom>
          <a:ln w="57150">
            <a:solidFill>
              <a:srgbClr val="DB3B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50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2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EE43-DEA1-954F-9E3E-F74770FA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1-1 Pairing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0CEF1-47B4-F14C-9FFC-84FBC3178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89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8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9B81A-A6B3-A340-BD56-30E50CC6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for 1-1 Pairing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0A24-E668-454B-8DA2-7CE264B14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178" y="2648676"/>
            <a:ext cx="7729728" cy="3101983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Improve 1-1 pairing algorithm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Expand 1-1 to group chat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Mobile integration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4096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339</Words>
  <Application>Microsoft Macintosh PowerPoint</Application>
  <PresentationFormat>Widescreen</PresentationFormat>
  <Paragraphs>42</Paragraphs>
  <Slides>10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Gill Sans MT</vt:lpstr>
      <vt:lpstr>Parcel</vt:lpstr>
      <vt:lpstr>Team 20</vt:lpstr>
      <vt:lpstr>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1-1 Pairing</vt:lpstr>
      <vt:lpstr>Future Work for 1-1 Pairing</vt:lpstr>
      <vt:lpstr>Future work for User Integration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20</dc:title>
  <dc:creator>Monica Mcguigan</dc:creator>
  <cp:lastModifiedBy>Monica Mcguigan</cp:lastModifiedBy>
  <cp:revision>9</cp:revision>
  <dcterms:created xsi:type="dcterms:W3CDTF">2018-11-10T06:34:27Z</dcterms:created>
  <dcterms:modified xsi:type="dcterms:W3CDTF">2018-11-10T11:04:48Z</dcterms:modified>
</cp:coreProperties>
</file>